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4" r:id="rId2"/>
    <p:sldId id="470" r:id="rId3"/>
    <p:sldId id="471" r:id="rId4"/>
    <p:sldId id="514" r:id="rId5"/>
    <p:sldId id="516" r:id="rId6"/>
    <p:sldId id="515" r:id="rId7"/>
    <p:sldId id="517" r:id="rId8"/>
    <p:sldId id="518" r:id="rId9"/>
    <p:sldId id="519" r:id="rId10"/>
    <p:sldId id="520" r:id="rId11"/>
    <p:sldId id="293" r:id="rId12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1254" autoAdjust="0"/>
  </p:normalViewPr>
  <p:slideViewPr>
    <p:cSldViewPr snapToGrid="0" snapToObjects="1">
      <p:cViewPr varScale="1">
        <p:scale>
          <a:sx n="135" d="100"/>
          <a:sy n="135" d="100"/>
        </p:scale>
        <p:origin x="468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99" cy="49688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399" cy="49688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DB28F49E-5B28-4262-B2BA-9E1B8A552257}" type="datetimeFigureOut">
              <a:rPr lang="pl-PL" smtClean="0"/>
              <a:t>26.11.2018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399" cy="496887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399" cy="496887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FA7D8FEB-2E4B-433B-B09D-199EAF76EF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8489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1AF2BDDA-2FA9-4B65-8F66-BD15433161EB}" type="datetimeFigureOut">
              <a:rPr lang="pl-PL" smtClean="0"/>
              <a:t>26.11.2018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17AB6AE0-72FC-43F3-BDD3-60A31193FB4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641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B6AE0-72FC-43F3-BDD3-60A31193FB40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6524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i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B6AE0-72FC-43F3-BDD3-60A31193FB40}" type="slidenum">
              <a:rPr lang="pl-PL" smtClean="0"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8298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B6AE0-72FC-43F3-BDD3-60A31193FB40}" type="slidenum">
              <a:rPr lang="pl-PL" smtClean="0"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3980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i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B6AE0-72FC-43F3-BDD3-60A31193FB40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0610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i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B6AE0-72FC-43F3-BDD3-60A31193FB40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6748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i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B6AE0-72FC-43F3-BDD3-60A31193FB40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1136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i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B6AE0-72FC-43F3-BDD3-60A31193FB40}" type="slidenum">
              <a:rPr lang="pl-PL" smtClean="0"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9066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i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B6AE0-72FC-43F3-BDD3-60A31193FB40}" type="slidenum">
              <a:rPr lang="pl-PL" smtClean="0"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5778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i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B6AE0-72FC-43F3-BDD3-60A31193FB40}" type="slidenum">
              <a:rPr lang="pl-PL" smtClean="0"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0336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i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B6AE0-72FC-43F3-BDD3-60A31193FB40}" type="slidenum">
              <a:rPr lang="pl-PL" smtClean="0"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9580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i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B6AE0-72FC-43F3-BDD3-60A31193FB40}" type="slidenum">
              <a:rPr lang="pl-PL" smtClean="0"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9386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7EF2-F160-AD47-BB5E-6AAB85A68F6F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7337-67F3-3F45-90C3-9AB3ED14CD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47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7EF2-F160-AD47-BB5E-6AAB85A68F6F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7337-67F3-3F45-90C3-9AB3ED14CD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08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7EF2-F160-AD47-BB5E-6AAB85A68F6F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7337-67F3-3F45-90C3-9AB3ED14CD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4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7EF2-F160-AD47-BB5E-6AAB85A68F6F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7337-67F3-3F45-90C3-9AB3ED14CD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1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7EF2-F160-AD47-BB5E-6AAB85A68F6F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7337-67F3-3F45-90C3-9AB3ED14CD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3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7EF2-F160-AD47-BB5E-6AAB85A68F6F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7337-67F3-3F45-90C3-9AB3ED14CD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45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7EF2-F160-AD47-BB5E-6AAB85A68F6F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7337-67F3-3F45-90C3-9AB3ED14CD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93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7EF2-F160-AD47-BB5E-6AAB85A68F6F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7337-67F3-3F45-90C3-9AB3ED14CD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7EF2-F160-AD47-BB5E-6AAB85A68F6F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7337-67F3-3F45-90C3-9AB3ED14CD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39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7EF2-F160-AD47-BB5E-6AAB85A68F6F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7337-67F3-3F45-90C3-9AB3ED14CD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7EF2-F160-AD47-BB5E-6AAB85A68F6F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7337-67F3-3F45-90C3-9AB3ED14CD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17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B7EF2-F160-AD47-BB5E-6AAB85A68F6F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77337-67F3-3F45-90C3-9AB3ED14CD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63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g.kuczynski@mz.gov.p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016950" cy="5143500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 descr="logo_mz_prezentacj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950" y="70884"/>
            <a:ext cx="1726235" cy="942754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5350528" y="4397743"/>
            <a:ext cx="3310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Abel" pitchFamily="2" charset="-18"/>
              </a:rPr>
              <a:t>Warszawa, 27 listopada 2018 r.</a:t>
            </a:r>
            <a:endParaRPr lang="pl-PL" dirty="0">
              <a:latin typeface="Abel" pitchFamily="2" charset="-18"/>
            </a:endParaRPr>
          </a:p>
        </p:txBody>
      </p:sp>
      <p:cxnSp>
        <p:nvCxnSpPr>
          <p:cNvPr id="6" name="Łącznik prosty 5"/>
          <p:cNvCxnSpPr/>
          <p:nvPr/>
        </p:nvCxnSpPr>
        <p:spPr>
          <a:xfrm flipV="1">
            <a:off x="8991600" y="1"/>
            <a:ext cx="0" cy="5143499"/>
          </a:xfrm>
          <a:prstGeom prst="line">
            <a:avLst/>
          </a:prstGeom>
          <a:ln>
            <a:solidFill>
              <a:srgbClr val="00AEE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942" y="1221678"/>
            <a:ext cx="3358881" cy="2041673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3680196" y="3214994"/>
            <a:ext cx="17999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 smtClean="0">
                <a:solidFill>
                  <a:srgbClr val="00B0F0"/>
                </a:solidFill>
                <a:latin typeface="Freestyle Script" panose="030804020302050B0404" pitchFamily="66" charset="0"/>
              </a:rPr>
              <a:t>dla </a:t>
            </a:r>
            <a:r>
              <a:rPr lang="pl-PL" sz="2800" dirty="0">
                <a:solidFill>
                  <a:srgbClr val="00B0F0"/>
                </a:solidFill>
                <a:latin typeface="Freestyle Script" panose="030804020302050B0404" pitchFamily="66" charset="0"/>
              </a:rPr>
              <a:t>zdrowia</a:t>
            </a:r>
          </a:p>
        </p:txBody>
      </p:sp>
    </p:spTree>
    <p:extLst>
      <p:ext uri="{BB962C8B-B14F-4D97-AF65-F5344CB8AC3E}">
        <p14:creationId xmlns:p14="http://schemas.microsoft.com/office/powerpoint/2010/main" val="30153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743531"/>
            <a:ext cx="9144000" cy="466536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765" y="2380876"/>
            <a:ext cx="7872031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638" algn="just">
              <a:lnSpc>
                <a:spcPct val="130000"/>
              </a:lnSpc>
              <a:spcBef>
                <a:spcPct val="0"/>
              </a:spcBef>
            </a:pPr>
            <a:endParaRPr lang="en-US" altLang="pl-PL" sz="1400" dirty="0">
              <a:solidFill>
                <a:srgbClr val="404040"/>
              </a:solidFill>
              <a:cs typeface="HelveticaNeueLT Pro 45 Lt"/>
            </a:endParaRPr>
          </a:p>
          <a:p>
            <a:pPr indent="-274638" algn="just">
              <a:lnSpc>
                <a:spcPct val="130000"/>
              </a:lnSpc>
              <a:spcBef>
                <a:spcPct val="0"/>
              </a:spcBef>
            </a:pPr>
            <a:endParaRPr lang="en-US" altLang="pl-PL" sz="1400" dirty="0">
              <a:solidFill>
                <a:srgbClr val="404040"/>
              </a:solidFill>
              <a:cs typeface="HelveticaNeueLT Pro 45 Lt"/>
            </a:endParaRPr>
          </a:p>
        </p:txBody>
      </p:sp>
      <p:cxnSp>
        <p:nvCxnSpPr>
          <p:cNvPr id="7" name="Łącznik prosty 6"/>
          <p:cNvCxnSpPr/>
          <p:nvPr/>
        </p:nvCxnSpPr>
        <p:spPr>
          <a:xfrm>
            <a:off x="0" y="1133484"/>
            <a:ext cx="5971822" cy="0"/>
          </a:xfrm>
          <a:prstGeom prst="line">
            <a:avLst/>
          </a:prstGeom>
          <a:ln>
            <a:solidFill>
              <a:srgbClr val="00AEE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419" y="-5450"/>
            <a:ext cx="1179957" cy="717229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44548" y="208584"/>
            <a:ext cx="8229600" cy="85725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l-PL" sz="2400" b="1" dirty="0" smtClean="0"/>
              <a:t>Kontakt </a:t>
            </a:r>
            <a:endParaRPr lang="pl-PL" sz="24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200149"/>
            <a:ext cx="8229600" cy="31216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800" dirty="0"/>
              <a:t>	</a:t>
            </a:r>
            <a:endParaRPr lang="pl-PL" sz="1800" dirty="0" smtClean="0"/>
          </a:p>
          <a:p>
            <a:pPr marL="0" indent="0">
              <a:buNone/>
            </a:pPr>
            <a:endParaRPr lang="pl-PL" sz="2400" dirty="0" smtClean="0"/>
          </a:p>
          <a:p>
            <a:pPr marL="0" indent="0" algn="ctr">
              <a:buNone/>
            </a:pPr>
            <a:r>
              <a:rPr lang="pl-PL" sz="2400" dirty="0" smtClean="0">
                <a:hlinkClick r:id="rId4"/>
              </a:rPr>
              <a:t>g.kuczynski@mz.gov.pl</a:t>
            </a:r>
            <a:endParaRPr lang="pl-PL" sz="2400" dirty="0" smtClean="0"/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endParaRPr lang="pl-PL" sz="2400" dirty="0" smtClean="0"/>
          </a:p>
          <a:p>
            <a:pPr marL="0" indent="0" algn="ctr">
              <a:buNone/>
            </a:pPr>
            <a:r>
              <a:rPr lang="pl-PL" sz="2400" b="1" dirty="0" smtClean="0"/>
              <a:t>22 530 01 78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028" name="Picture 4" descr="Podobny obra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148" y="1872143"/>
            <a:ext cx="792537" cy="79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Znalezione obrazy dla zapytania grafika telefon niebiesk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143" y="3167677"/>
            <a:ext cx="800542" cy="81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50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910" y="0"/>
            <a:ext cx="9144000" cy="51435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67928" y="558433"/>
            <a:ext cx="7798739" cy="763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endParaRPr lang="en-US" sz="4000" b="1" dirty="0">
              <a:latin typeface="Abel"/>
              <a:cs typeface="Abe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9779" y="2798264"/>
            <a:ext cx="837259" cy="4114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3"/>
          <p:cNvSpPr/>
          <p:nvPr/>
        </p:nvSpPr>
        <p:spPr>
          <a:xfrm>
            <a:off x="667926" y="2839411"/>
            <a:ext cx="7798739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pl-PL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/>
                <a:cs typeface="Abel"/>
              </a:rPr>
              <a:t>Dziękuję za uwagę!</a:t>
            </a:r>
          </a:p>
          <a:p>
            <a:pPr>
              <a:lnSpc>
                <a:spcPct val="120000"/>
              </a:lnSpc>
            </a:pP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  <a:latin typeface="Abel"/>
              <a:cs typeface="Abel"/>
            </a:endParaRPr>
          </a:p>
          <a:p>
            <a:pPr>
              <a:lnSpc>
                <a:spcPct val="120000"/>
              </a:lnSpc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el"/>
                <a:cs typeface="Abel"/>
              </a:rPr>
              <a:t>Ministerstwo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/>
                <a:cs typeface="Abel"/>
              </a:rPr>
              <a:t>Zdrowia</a:t>
            </a:r>
          </a:p>
          <a:p>
            <a:pPr>
              <a:lnSpc>
                <a:spcPct val="120000"/>
              </a:lnSpc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el"/>
                <a:cs typeface="Abel"/>
              </a:rPr>
              <a:t>Departament Funduszy Europejskich i e-Zdrowia</a:t>
            </a:r>
          </a:p>
          <a:p>
            <a:pPr>
              <a:lnSpc>
                <a:spcPct val="120000"/>
              </a:lnSpc>
            </a:pPr>
            <a:endParaRPr lang="pl-PL" b="1" dirty="0" smtClean="0">
              <a:solidFill>
                <a:schemeClr val="bg1"/>
              </a:solidFill>
              <a:latin typeface="Abel"/>
              <a:cs typeface="Abel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856" y="168680"/>
            <a:ext cx="3358881" cy="2041673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3680196" y="2076886"/>
            <a:ext cx="17999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 smtClean="0">
                <a:solidFill>
                  <a:srgbClr val="00B0F0"/>
                </a:solidFill>
                <a:latin typeface="Freestyle Script" panose="030804020302050B0404" pitchFamily="66" charset="0"/>
              </a:rPr>
              <a:t>dla </a:t>
            </a:r>
            <a:r>
              <a:rPr lang="pl-PL" sz="2800" dirty="0">
                <a:solidFill>
                  <a:srgbClr val="00B0F0"/>
                </a:solidFill>
                <a:latin typeface="Freestyle Script" panose="030804020302050B0404" pitchFamily="66" charset="0"/>
              </a:rPr>
              <a:t>zdrowia</a:t>
            </a:r>
          </a:p>
        </p:txBody>
      </p:sp>
      <p:sp>
        <p:nvSpPr>
          <p:cNvPr id="14" name="Rectangle 10"/>
          <p:cNvSpPr/>
          <p:nvPr/>
        </p:nvSpPr>
        <p:spPr>
          <a:xfrm>
            <a:off x="0" y="4743531"/>
            <a:ext cx="9144000" cy="466536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99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743531"/>
            <a:ext cx="9144000" cy="466536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78195" y="1143506"/>
            <a:ext cx="7872031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638" algn="just">
              <a:lnSpc>
                <a:spcPct val="130000"/>
              </a:lnSpc>
              <a:spcBef>
                <a:spcPct val="0"/>
              </a:spcBef>
            </a:pPr>
            <a:endParaRPr lang="en-US" altLang="pl-PL" sz="1400" dirty="0">
              <a:solidFill>
                <a:srgbClr val="404040"/>
              </a:solidFill>
              <a:cs typeface="HelveticaNeueLT Pro 45 Lt"/>
            </a:endParaRPr>
          </a:p>
          <a:p>
            <a:pPr indent="-274638" algn="just">
              <a:lnSpc>
                <a:spcPct val="130000"/>
              </a:lnSpc>
              <a:spcBef>
                <a:spcPct val="0"/>
              </a:spcBef>
            </a:pPr>
            <a:endParaRPr lang="en-US" altLang="pl-PL" sz="1400" dirty="0">
              <a:solidFill>
                <a:srgbClr val="404040"/>
              </a:solidFill>
              <a:cs typeface="HelveticaNeueLT Pro 45 Lt"/>
            </a:endParaRPr>
          </a:p>
        </p:txBody>
      </p:sp>
      <p:cxnSp>
        <p:nvCxnSpPr>
          <p:cNvPr id="7" name="Łącznik prosty 6"/>
          <p:cNvCxnSpPr/>
          <p:nvPr/>
        </p:nvCxnSpPr>
        <p:spPr>
          <a:xfrm>
            <a:off x="2562225" y="704931"/>
            <a:ext cx="6581775" cy="0"/>
          </a:xfrm>
          <a:prstGeom prst="line">
            <a:avLst/>
          </a:prstGeom>
          <a:ln>
            <a:solidFill>
              <a:srgbClr val="00AEE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4670" y="98500"/>
            <a:ext cx="8229600" cy="606431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b="1" dirty="0">
                <a:latin typeface="Abel" pitchFamily="2" charset="-18"/>
              </a:rPr>
              <a:t>Plan prezentacji</a:t>
            </a:r>
            <a:endParaRPr lang="pl-PL" sz="36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14670" y="1254642"/>
            <a:ext cx="8229600" cy="348888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pl-PL" sz="1800" b="1" dirty="0" smtClean="0"/>
              <a:t>Program Dostępność Plus – ogólne informacje i cele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l-PL" sz="1800" b="1" dirty="0" smtClean="0"/>
              <a:t>Działania Ministerstwa Zdrowia w obszarze D+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l-PL" sz="1800" b="1" dirty="0" smtClean="0"/>
              <a:t>Projekt pozakonkursowy pn. „Dostępność Plus dla zdrowia”:</a:t>
            </a:r>
          </a:p>
          <a:p>
            <a:pPr marL="985838" indent="-3619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dirty="0" smtClean="0"/>
              <a:t>Okres realizacji i wartość projektu</a:t>
            </a:r>
          </a:p>
          <a:p>
            <a:pPr marL="985838" indent="-3619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dirty="0" smtClean="0"/>
              <a:t>Cele i zadania projektu</a:t>
            </a:r>
          </a:p>
          <a:p>
            <a:pPr marL="985838" indent="-3619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dirty="0" smtClean="0"/>
              <a:t>Obszary współpracy z NGO</a:t>
            </a:r>
          </a:p>
          <a:p>
            <a:pPr marL="623888" indent="-623888">
              <a:lnSpc>
                <a:spcPct val="150000"/>
              </a:lnSpc>
              <a:buNone/>
            </a:pPr>
            <a:endParaRPr lang="pl-PL" sz="2400" dirty="0" smtClean="0"/>
          </a:p>
          <a:p>
            <a:pPr marL="514350" indent="-514350">
              <a:buAutoNum type="arabicPeriod"/>
            </a:pPr>
            <a:endParaRPr lang="pl-PL" sz="28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419" y="-5450"/>
            <a:ext cx="1179957" cy="71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70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743531"/>
            <a:ext cx="9144000" cy="466536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765" y="2380876"/>
            <a:ext cx="7872031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638" algn="just">
              <a:lnSpc>
                <a:spcPct val="130000"/>
              </a:lnSpc>
              <a:spcBef>
                <a:spcPct val="0"/>
              </a:spcBef>
            </a:pPr>
            <a:endParaRPr lang="en-US" altLang="pl-PL" sz="1400" dirty="0">
              <a:solidFill>
                <a:srgbClr val="404040"/>
              </a:solidFill>
              <a:cs typeface="HelveticaNeueLT Pro 45 Lt"/>
            </a:endParaRPr>
          </a:p>
          <a:p>
            <a:pPr indent="-274638" algn="just">
              <a:lnSpc>
                <a:spcPct val="130000"/>
              </a:lnSpc>
              <a:spcBef>
                <a:spcPct val="0"/>
              </a:spcBef>
            </a:pPr>
            <a:endParaRPr lang="en-US" altLang="pl-PL" sz="1400" dirty="0">
              <a:solidFill>
                <a:srgbClr val="404040"/>
              </a:solidFill>
              <a:cs typeface="HelveticaNeueLT Pro 45 Lt"/>
            </a:endParaRPr>
          </a:p>
        </p:txBody>
      </p:sp>
      <p:cxnSp>
        <p:nvCxnSpPr>
          <p:cNvPr id="7" name="Łącznik prosty 6"/>
          <p:cNvCxnSpPr/>
          <p:nvPr/>
        </p:nvCxnSpPr>
        <p:spPr>
          <a:xfrm>
            <a:off x="0" y="1133484"/>
            <a:ext cx="5971822" cy="0"/>
          </a:xfrm>
          <a:prstGeom prst="line">
            <a:avLst/>
          </a:prstGeom>
          <a:ln>
            <a:solidFill>
              <a:srgbClr val="00AEE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419" y="-5450"/>
            <a:ext cx="1179957" cy="717229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400" b="1" dirty="0" smtClean="0"/>
              <a:t>Program Dostępność Plus – ogólne informacje i cele</a:t>
            </a:r>
            <a:endParaRPr lang="pl-PL" sz="24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1800" i="1" dirty="0" smtClean="0"/>
          </a:p>
          <a:p>
            <a:pPr marL="0" indent="0" algn="ctr">
              <a:buNone/>
            </a:pPr>
            <a:endParaRPr lang="pl-PL" sz="1800" i="1" dirty="0"/>
          </a:p>
          <a:p>
            <a:pPr marL="0" indent="0" algn="ctr">
              <a:buNone/>
            </a:pPr>
            <a:r>
              <a:rPr lang="pl-PL" sz="1800" i="1" dirty="0" smtClean="0"/>
              <a:t>Miarą </a:t>
            </a:r>
            <a:r>
              <a:rPr lang="pl-PL" sz="1800" i="1" dirty="0"/>
              <a:t>dojrzałości państwa jest to, jak traktuje i opiekuje się swoimi słabszymi obywatelami. Naszym wielkim zadaniem będzie stworzenie Polski prawdziwie przyjaznej dla osób starszych i niepełnosprawnych. </a:t>
            </a:r>
            <a:endParaRPr lang="pl-PL" sz="1800" dirty="0"/>
          </a:p>
          <a:p>
            <a:pPr marL="2870200" indent="0" algn="r">
              <a:buNone/>
            </a:pPr>
            <a:endParaRPr lang="pl-PL" sz="1800" dirty="0" smtClean="0"/>
          </a:p>
          <a:p>
            <a:pPr marL="2870200" indent="0" algn="r">
              <a:buNone/>
            </a:pPr>
            <a:r>
              <a:rPr lang="pl-PL" sz="1800" dirty="0" smtClean="0"/>
              <a:t>Expose </a:t>
            </a:r>
            <a:r>
              <a:rPr lang="pl-PL" sz="1800" dirty="0"/>
              <a:t>Prezesa Rady Ministrów </a:t>
            </a:r>
            <a:endParaRPr lang="pl-PL" sz="1800" dirty="0" smtClean="0"/>
          </a:p>
          <a:p>
            <a:pPr marL="2870200" indent="0" algn="r">
              <a:buNone/>
            </a:pPr>
            <a:r>
              <a:rPr lang="pl-PL" sz="1800" dirty="0" smtClean="0"/>
              <a:t>Mateusza </a:t>
            </a:r>
            <a:r>
              <a:rPr lang="pl-PL" sz="1800" dirty="0"/>
              <a:t>Morawieckiego, 12 grudnia 2017 roku</a:t>
            </a:r>
            <a:r>
              <a:rPr lang="pl-PL" sz="1800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603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743531"/>
            <a:ext cx="9144000" cy="466536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765" y="2380876"/>
            <a:ext cx="7872031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638" algn="just">
              <a:lnSpc>
                <a:spcPct val="130000"/>
              </a:lnSpc>
              <a:spcBef>
                <a:spcPct val="0"/>
              </a:spcBef>
            </a:pPr>
            <a:endParaRPr lang="en-US" altLang="pl-PL" sz="1400" dirty="0">
              <a:solidFill>
                <a:srgbClr val="404040"/>
              </a:solidFill>
              <a:cs typeface="HelveticaNeueLT Pro 45 Lt"/>
            </a:endParaRPr>
          </a:p>
          <a:p>
            <a:pPr indent="-274638" algn="just">
              <a:lnSpc>
                <a:spcPct val="130000"/>
              </a:lnSpc>
              <a:spcBef>
                <a:spcPct val="0"/>
              </a:spcBef>
            </a:pPr>
            <a:endParaRPr lang="en-US" altLang="pl-PL" sz="1400" dirty="0">
              <a:solidFill>
                <a:srgbClr val="404040"/>
              </a:solidFill>
              <a:cs typeface="HelveticaNeueLT Pro 45 Lt"/>
            </a:endParaRPr>
          </a:p>
        </p:txBody>
      </p:sp>
      <p:cxnSp>
        <p:nvCxnSpPr>
          <p:cNvPr id="7" name="Łącznik prosty 6"/>
          <p:cNvCxnSpPr/>
          <p:nvPr/>
        </p:nvCxnSpPr>
        <p:spPr>
          <a:xfrm>
            <a:off x="0" y="1133484"/>
            <a:ext cx="5971822" cy="0"/>
          </a:xfrm>
          <a:prstGeom prst="line">
            <a:avLst/>
          </a:prstGeom>
          <a:ln>
            <a:solidFill>
              <a:srgbClr val="00AEE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419" y="-5450"/>
            <a:ext cx="1179957" cy="717229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400" b="1" dirty="0" smtClean="0"/>
              <a:t>Program Dostępność Plus – ogólne informacje i cele</a:t>
            </a:r>
            <a:endParaRPr lang="pl-PL" sz="24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233916" y="1200150"/>
            <a:ext cx="8452884" cy="33944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dirty="0" smtClean="0"/>
              <a:t>Konsultacje społeczne trwały od marca 2018 i zakończyły </a:t>
            </a:r>
            <a:r>
              <a:rPr lang="pl-PL" sz="1800" dirty="0"/>
              <a:t>się 6 kwietnia 2018 r.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dirty="0" smtClean="0"/>
              <a:t>23 </a:t>
            </a:r>
            <a:r>
              <a:rPr lang="pl-PL" sz="1800" dirty="0"/>
              <a:t>kwietnia 2018 r. w Centrum Nauki Kopernik odbyła się konferencja inaugurująca program. Podczas wydarzenia doszło do podpisania </a:t>
            </a:r>
            <a:r>
              <a:rPr lang="pl-PL" sz="1800" b="1" dirty="0" smtClean="0"/>
              <a:t>Deklaracji </a:t>
            </a:r>
            <a:r>
              <a:rPr lang="pl-PL" sz="1800" b="1" dirty="0"/>
              <a:t>Partnerstwa na rzecz dostępności</a:t>
            </a:r>
            <a:r>
              <a:rPr lang="pl-PL" sz="1800" dirty="0"/>
              <a:t>.</a:t>
            </a:r>
          </a:p>
          <a:p>
            <a:pPr marL="0" indent="0" algn="just">
              <a:buNone/>
            </a:pPr>
            <a:endParaRPr lang="pl-PL" sz="1800" b="1" dirty="0" smtClean="0"/>
          </a:p>
          <a:p>
            <a:pPr marL="0" indent="0" algn="just">
              <a:buNone/>
            </a:pPr>
            <a:r>
              <a:rPr lang="pl-PL" sz="1800" b="1" dirty="0" smtClean="0"/>
              <a:t>Deklaracji </a:t>
            </a:r>
            <a:r>
              <a:rPr lang="pl-PL" sz="1800" b="1" dirty="0"/>
              <a:t>Partnerstwa na rzecz </a:t>
            </a:r>
            <a:r>
              <a:rPr lang="pl-PL" sz="1800" b="1" dirty="0" smtClean="0"/>
              <a:t>dostępności</a:t>
            </a:r>
            <a:r>
              <a:rPr lang="pl-PL" sz="1800" dirty="0" smtClean="0"/>
              <a:t> ma charakter otwarty. Do tej pory podpisało </a:t>
            </a:r>
            <a:r>
              <a:rPr lang="pl-PL" sz="1800" smtClean="0"/>
              <a:t>ją 107 </a:t>
            </a:r>
            <a:r>
              <a:rPr lang="pl-PL" sz="1800" dirty="0" smtClean="0"/>
              <a:t>sygnatariuszy.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71610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743531"/>
            <a:ext cx="9144000" cy="466536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765" y="2380876"/>
            <a:ext cx="7872031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638" algn="just">
              <a:lnSpc>
                <a:spcPct val="130000"/>
              </a:lnSpc>
              <a:spcBef>
                <a:spcPct val="0"/>
              </a:spcBef>
            </a:pPr>
            <a:endParaRPr lang="en-US" altLang="pl-PL" sz="1400" dirty="0">
              <a:solidFill>
                <a:srgbClr val="404040"/>
              </a:solidFill>
              <a:cs typeface="HelveticaNeueLT Pro 45 Lt"/>
            </a:endParaRPr>
          </a:p>
          <a:p>
            <a:pPr indent="-274638" algn="just">
              <a:lnSpc>
                <a:spcPct val="130000"/>
              </a:lnSpc>
              <a:spcBef>
                <a:spcPct val="0"/>
              </a:spcBef>
            </a:pPr>
            <a:endParaRPr lang="en-US" altLang="pl-PL" sz="1400" dirty="0">
              <a:solidFill>
                <a:srgbClr val="404040"/>
              </a:solidFill>
              <a:cs typeface="HelveticaNeueLT Pro 45 Lt"/>
            </a:endParaRPr>
          </a:p>
        </p:txBody>
      </p:sp>
      <p:cxnSp>
        <p:nvCxnSpPr>
          <p:cNvPr id="7" name="Łącznik prosty 6"/>
          <p:cNvCxnSpPr/>
          <p:nvPr/>
        </p:nvCxnSpPr>
        <p:spPr>
          <a:xfrm>
            <a:off x="0" y="1133484"/>
            <a:ext cx="5971822" cy="0"/>
          </a:xfrm>
          <a:prstGeom prst="line">
            <a:avLst/>
          </a:prstGeom>
          <a:ln>
            <a:solidFill>
              <a:srgbClr val="00AEE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419" y="-5450"/>
            <a:ext cx="1179957" cy="717229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45558" y="114496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pl-PL" sz="2400" b="1" dirty="0" smtClean="0"/>
              <a:t>Program Dostępność Plus – ogólne informacje i cele</a:t>
            </a:r>
            <a:endParaRPr lang="pl-PL" sz="24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233916" y="1200150"/>
            <a:ext cx="8452884" cy="339447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pl-PL" sz="3400" dirty="0"/>
              <a:t>J</a:t>
            </a:r>
            <a:r>
              <a:rPr lang="pl-PL" sz="3400" dirty="0" smtClean="0"/>
              <a:t>est</a:t>
            </a:r>
            <a:r>
              <a:rPr lang="pl-PL" sz="3400" dirty="0"/>
              <a:t> </a:t>
            </a:r>
            <a:r>
              <a:rPr lang="pl-PL" sz="3400" b="1" dirty="0"/>
              <a:t>dla wszystkich</a:t>
            </a:r>
            <a:r>
              <a:rPr lang="pl-PL" sz="3400" dirty="0"/>
              <a:t>, w tym szczególnie dla osób starszych i osób z </a:t>
            </a:r>
            <a:r>
              <a:rPr lang="pl-PL" sz="3400" dirty="0" smtClean="0"/>
              <a:t>niepełnosprawnościami</a:t>
            </a:r>
            <a:endParaRPr lang="pl-PL" sz="3400" dirty="0"/>
          </a:p>
          <a:p>
            <a:pPr>
              <a:lnSpc>
                <a:spcPct val="170000"/>
              </a:lnSpc>
            </a:pPr>
            <a:r>
              <a:rPr lang="pl-PL" sz="3400" dirty="0"/>
              <a:t>J</a:t>
            </a:r>
            <a:r>
              <a:rPr lang="pl-PL" sz="3400" dirty="0" smtClean="0"/>
              <a:t>est </a:t>
            </a:r>
            <a:r>
              <a:rPr lang="pl-PL" sz="3400" dirty="0"/>
              <a:t>zaplanowany na wiele lat, </a:t>
            </a:r>
            <a:r>
              <a:rPr lang="pl-PL" sz="3400" b="1" dirty="0"/>
              <a:t>zmiany wymagają czasu</a:t>
            </a:r>
            <a:r>
              <a:rPr lang="pl-PL" sz="3400" dirty="0"/>
              <a:t>, ale też zmieniające się społeczeństwo będzie tych zmian coraz bardziej </a:t>
            </a:r>
            <a:r>
              <a:rPr lang="pl-PL" sz="3400" dirty="0" smtClean="0"/>
              <a:t>potrzebować</a:t>
            </a:r>
            <a:endParaRPr lang="pl-PL" sz="3400" dirty="0"/>
          </a:p>
          <a:p>
            <a:pPr>
              <a:lnSpc>
                <a:spcPct val="170000"/>
              </a:lnSpc>
            </a:pPr>
            <a:r>
              <a:rPr lang="pl-PL" sz="3400" dirty="0"/>
              <a:t>J</a:t>
            </a:r>
            <a:r>
              <a:rPr lang="pl-PL" sz="3400" dirty="0" smtClean="0"/>
              <a:t>est</a:t>
            </a:r>
            <a:r>
              <a:rPr lang="pl-PL" sz="3400" dirty="0"/>
              <a:t> </a:t>
            </a:r>
            <a:r>
              <a:rPr lang="pl-PL" sz="3400" b="1" dirty="0"/>
              <a:t>kompleksowy</a:t>
            </a:r>
            <a:r>
              <a:rPr lang="pl-PL" sz="3400" dirty="0"/>
              <a:t>, dotyka bardzo wielu ważnych sfer życia </a:t>
            </a:r>
            <a:r>
              <a:rPr lang="pl-PL" sz="3400" dirty="0" smtClean="0"/>
              <a:t>obywateli</a:t>
            </a:r>
            <a:endParaRPr lang="pl-PL" sz="3400" dirty="0"/>
          </a:p>
          <a:p>
            <a:pPr>
              <a:lnSpc>
                <a:spcPct val="170000"/>
              </a:lnSpc>
            </a:pPr>
            <a:r>
              <a:rPr lang="pl-PL" sz="3400" b="1" dirty="0"/>
              <a:t>N</a:t>
            </a:r>
            <a:r>
              <a:rPr lang="pl-PL" sz="3400" b="1" dirty="0" smtClean="0"/>
              <a:t>ie </a:t>
            </a:r>
            <a:r>
              <a:rPr lang="pl-PL" sz="3400" b="1" dirty="0"/>
              <a:t>generuje nowych kosztów</a:t>
            </a:r>
            <a:r>
              <a:rPr lang="pl-PL" sz="3400" dirty="0"/>
              <a:t>, udoskonala już zaplanowane </a:t>
            </a:r>
            <a:r>
              <a:rPr lang="pl-PL" sz="3400" dirty="0" smtClean="0"/>
              <a:t>inwestycje</a:t>
            </a:r>
            <a:endParaRPr lang="pl-PL" sz="3400" dirty="0"/>
          </a:p>
          <a:p>
            <a:pPr>
              <a:lnSpc>
                <a:spcPct val="170000"/>
              </a:lnSpc>
            </a:pPr>
            <a:r>
              <a:rPr lang="pl-PL" sz="3400" dirty="0"/>
              <a:t>P</a:t>
            </a:r>
            <a:r>
              <a:rPr lang="pl-PL" sz="3400" dirty="0" smtClean="0"/>
              <a:t>owstał </a:t>
            </a:r>
            <a:r>
              <a:rPr lang="pl-PL" sz="3400" dirty="0"/>
              <a:t>przy znaczącym współudziale środowiska osób z </a:t>
            </a:r>
            <a:r>
              <a:rPr lang="pl-PL" sz="3400" dirty="0" smtClean="0"/>
              <a:t>niepełnosprawnościami</a:t>
            </a:r>
            <a:endParaRPr lang="pl-PL" sz="3400" dirty="0"/>
          </a:p>
          <a:p>
            <a:pPr>
              <a:lnSpc>
                <a:spcPct val="170000"/>
              </a:lnSpc>
            </a:pPr>
            <a:r>
              <a:rPr lang="pl-PL" sz="3400" dirty="0"/>
              <a:t>W</a:t>
            </a:r>
            <a:r>
              <a:rPr lang="pl-PL" sz="3400" dirty="0" smtClean="0"/>
              <a:t>ymaga</a:t>
            </a:r>
            <a:r>
              <a:rPr lang="pl-PL" sz="3400" dirty="0"/>
              <a:t> </a:t>
            </a:r>
            <a:r>
              <a:rPr lang="pl-PL" sz="3400" b="1" dirty="0"/>
              <a:t>wspólnego wysiłku</a:t>
            </a:r>
            <a:r>
              <a:rPr lang="pl-PL" sz="3400" dirty="0"/>
              <a:t> – współpracy rządu, organizacji pozarządowych, samorządu i </a:t>
            </a:r>
            <a:r>
              <a:rPr lang="pl-PL" sz="3400" dirty="0" smtClean="0"/>
              <a:t>obywateli</a:t>
            </a:r>
            <a:endParaRPr lang="pl-PL" sz="34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371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743531"/>
            <a:ext cx="9144000" cy="466536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765" y="2380876"/>
            <a:ext cx="7872031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638" algn="just">
              <a:lnSpc>
                <a:spcPct val="130000"/>
              </a:lnSpc>
              <a:spcBef>
                <a:spcPct val="0"/>
              </a:spcBef>
            </a:pPr>
            <a:endParaRPr lang="en-US" altLang="pl-PL" sz="1400" dirty="0">
              <a:solidFill>
                <a:srgbClr val="404040"/>
              </a:solidFill>
              <a:cs typeface="HelveticaNeueLT Pro 45 Lt"/>
            </a:endParaRPr>
          </a:p>
          <a:p>
            <a:pPr indent="-274638" algn="just">
              <a:lnSpc>
                <a:spcPct val="130000"/>
              </a:lnSpc>
              <a:spcBef>
                <a:spcPct val="0"/>
              </a:spcBef>
            </a:pPr>
            <a:endParaRPr lang="en-US" altLang="pl-PL" sz="1400" dirty="0">
              <a:solidFill>
                <a:srgbClr val="404040"/>
              </a:solidFill>
              <a:cs typeface="HelveticaNeueLT Pro 45 Lt"/>
            </a:endParaRPr>
          </a:p>
        </p:txBody>
      </p:sp>
      <p:cxnSp>
        <p:nvCxnSpPr>
          <p:cNvPr id="7" name="Łącznik prosty 6"/>
          <p:cNvCxnSpPr/>
          <p:nvPr/>
        </p:nvCxnSpPr>
        <p:spPr>
          <a:xfrm>
            <a:off x="0" y="824810"/>
            <a:ext cx="5971822" cy="0"/>
          </a:xfrm>
          <a:prstGeom prst="line">
            <a:avLst/>
          </a:prstGeom>
          <a:ln>
            <a:solidFill>
              <a:srgbClr val="00AEE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419" y="-5450"/>
            <a:ext cx="1179957" cy="717229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34797" y="100368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pl-PL" sz="2400" b="1" dirty="0" smtClean="0"/>
              <a:t>Program Dostępność Plus – ogólne informacje i cele</a:t>
            </a:r>
            <a:endParaRPr lang="pl-PL" sz="24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0" y="966764"/>
            <a:ext cx="8452884" cy="35958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 smtClean="0"/>
              <a:t>Program to ok</a:t>
            </a:r>
            <a:r>
              <a:rPr lang="pl-PL" sz="1800" dirty="0"/>
              <a:t>. 23 mld zł w latach 2018-2025 na dostępność </a:t>
            </a:r>
            <a:r>
              <a:rPr lang="pl-PL" sz="1800" dirty="0" smtClean="0"/>
              <a:t>w następujących obszarach: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822794"/>
              </p:ext>
            </p:extLst>
          </p:nvPr>
        </p:nvGraphicFramePr>
        <p:xfrm>
          <a:off x="2704213" y="1395610"/>
          <a:ext cx="2835349" cy="3275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5349"/>
              </a:tblGrid>
              <a:tr h="3370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8 obszarów:</a:t>
                      </a:r>
                    </a:p>
                  </a:txBody>
                  <a:tcPr/>
                </a:tc>
              </a:tr>
              <a:tr h="3370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Architektura</a:t>
                      </a:r>
                    </a:p>
                  </a:txBody>
                  <a:tcPr/>
                </a:tc>
              </a:tr>
              <a:tr h="3370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Transport</a:t>
                      </a:r>
                    </a:p>
                  </a:txBody>
                  <a:tcPr/>
                </a:tc>
              </a:tr>
              <a:tr h="3370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Edukacja</a:t>
                      </a:r>
                    </a:p>
                  </a:txBody>
                  <a:tcPr/>
                </a:tc>
              </a:tr>
              <a:tr h="3370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Cyfryzacja </a:t>
                      </a:r>
                    </a:p>
                  </a:txBody>
                  <a:tcPr/>
                </a:tc>
              </a:tr>
              <a:tr h="3370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Usługi</a:t>
                      </a:r>
                    </a:p>
                  </a:txBody>
                  <a:tcPr/>
                </a:tc>
              </a:tr>
              <a:tr h="36167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Konkurencyjność przedsiębiorstw</a:t>
                      </a:r>
                    </a:p>
                  </a:txBody>
                  <a:tcPr/>
                </a:tc>
              </a:tr>
              <a:tr h="3370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Koordynacja </a:t>
                      </a:r>
                    </a:p>
                  </a:txBody>
                  <a:tcPr/>
                </a:tc>
              </a:tr>
              <a:tr h="3370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Służba zdrowia</a:t>
                      </a:r>
                      <a:endParaRPr lang="pl-PL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72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743531"/>
            <a:ext cx="9144000" cy="466536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765" y="2380876"/>
            <a:ext cx="7872031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638" algn="just">
              <a:lnSpc>
                <a:spcPct val="130000"/>
              </a:lnSpc>
              <a:spcBef>
                <a:spcPct val="0"/>
              </a:spcBef>
            </a:pPr>
            <a:endParaRPr lang="en-US" altLang="pl-PL" sz="1400" dirty="0">
              <a:solidFill>
                <a:srgbClr val="404040"/>
              </a:solidFill>
              <a:cs typeface="HelveticaNeueLT Pro 45 Lt"/>
            </a:endParaRPr>
          </a:p>
          <a:p>
            <a:pPr indent="-274638" algn="just">
              <a:lnSpc>
                <a:spcPct val="130000"/>
              </a:lnSpc>
              <a:spcBef>
                <a:spcPct val="0"/>
              </a:spcBef>
            </a:pPr>
            <a:endParaRPr lang="en-US" altLang="pl-PL" sz="1400" dirty="0">
              <a:solidFill>
                <a:srgbClr val="404040"/>
              </a:solidFill>
              <a:cs typeface="HelveticaNeueLT Pro 45 Lt"/>
            </a:endParaRPr>
          </a:p>
        </p:txBody>
      </p:sp>
      <p:cxnSp>
        <p:nvCxnSpPr>
          <p:cNvPr id="7" name="Łącznik prosty 6"/>
          <p:cNvCxnSpPr/>
          <p:nvPr/>
        </p:nvCxnSpPr>
        <p:spPr>
          <a:xfrm>
            <a:off x="0" y="1133484"/>
            <a:ext cx="5971822" cy="0"/>
          </a:xfrm>
          <a:prstGeom prst="line">
            <a:avLst/>
          </a:prstGeom>
          <a:ln>
            <a:solidFill>
              <a:srgbClr val="00AEE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419" y="-5450"/>
            <a:ext cx="1179957" cy="717229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l-PL" sz="2400" b="1" dirty="0"/>
              <a:t>Działania Ministerstwa Zdrowia w obszarze D+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233916" y="1200150"/>
            <a:ext cx="8452884" cy="3394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1800" dirty="0"/>
              <a:t>Działanie 15 </a:t>
            </a:r>
            <a:r>
              <a:rPr lang="pl-PL" sz="1800" b="1" dirty="0"/>
              <a:t>100 placówek służby zdrowia bez barier </a:t>
            </a:r>
            <a:endParaRPr lang="pl-PL" sz="1800" dirty="0"/>
          </a:p>
          <a:p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Działanie </a:t>
            </a:r>
            <a:r>
              <a:rPr lang="pl-PL" sz="1800" dirty="0"/>
              <a:t>16 </a:t>
            </a:r>
            <a:r>
              <a:rPr lang="pl-PL" sz="1800" b="1" dirty="0"/>
              <a:t>Dostępne usługi medyczne </a:t>
            </a:r>
          </a:p>
          <a:p>
            <a:pPr marL="0" indent="0">
              <a:buNone/>
            </a:pPr>
            <a:endParaRPr lang="pl-PL" sz="1800" b="1" dirty="0"/>
          </a:p>
          <a:p>
            <a:pPr marL="0" indent="0">
              <a:buNone/>
            </a:pPr>
            <a:r>
              <a:rPr lang="pl-PL" sz="1800" b="1" i="1" dirty="0"/>
              <a:t>Oczekiwane rezultaty: </a:t>
            </a:r>
            <a:endParaRPr lang="pl-PL" sz="1800" dirty="0"/>
          </a:p>
          <a:p>
            <a:r>
              <a:rPr lang="pl-PL" sz="1800" dirty="0"/>
              <a:t>100 placówek służby zdrowia przyjaznych pacjentom o szczególnych </a:t>
            </a:r>
            <a:r>
              <a:rPr lang="pl-PL" sz="1800" dirty="0" smtClean="0"/>
              <a:t>potrzebach</a:t>
            </a:r>
          </a:p>
          <a:p>
            <a:r>
              <a:rPr lang="pl-PL" sz="1800" dirty="0" smtClean="0"/>
              <a:t>Opracowanie rekomendacji w zakresie włączenia aspektów dostępności do procedur kontraktowania świadczeń przez Narodowy Fundusz Zdrowia</a:t>
            </a:r>
            <a:endParaRPr lang="pl-PL" sz="1800" dirty="0"/>
          </a:p>
          <a:p>
            <a:endParaRPr lang="pl-PL" sz="1800" dirty="0"/>
          </a:p>
          <a:p>
            <a:pPr marL="0" indent="0">
              <a:buNone/>
            </a:pPr>
            <a:r>
              <a:rPr lang="pl-PL" sz="1800" b="1" i="1" dirty="0"/>
              <a:t>Budżet: </a:t>
            </a:r>
            <a:endParaRPr lang="pl-PL" sz="1800" dirty="0"/>
          </a:p>
          <a:p>
            <a:pPr marL="0" indent="0">
              <a:buNone/>
            </a:pPr>
            <a:r>
              <a:rPr lang="pl-PL" sz="1800" dirty="0"/>
              <a:t>300 mln zł </a:t>
            </a:r>
            <a:r>
              <a:rPr lang="pl-PL" sz="1800" dirty="0" smtClean="0"/>
              <a:t>(I etap - </a:t>
            </a:r>
            <a:r>
              <a:rPr lang="pl-PL" sz="1800" dirty="0"/>
              <a:t>150 mln zł)	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570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743531"/>
            <a:ext cx="9144000" cy="466536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765" y="2380876"/>
            <a:ext cx="7872031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638" algn="just">
              <a:lnSpc>
                <a:spcPct val="130000"/>
              </a:lnSpc>
              <a:spcBef>
                <a:spcPct val="0"/>
              </a:spcBef>
            </a:pPr>
            <a:endParaRPr lang="en-US" altLang="pl-PL" sz="1400" dirty="0">
              <a:solidFill>
                <a:srgbClr val="404040"/>
              </a:solidFill>
              <a:cs typeface="HelveticaNeueLT Pro 45 Lt"/>
            </a:endParaRPr>
          </a:p>
          <a:p>
            <a:pPr indent="-274638" algn="just">
              <a:lnSpc>
                <a:spcPct val="130000"/>
              </a:lnSpc>
              <a:spcBef>
                <a:spcPct val="0"/>
              </a:spcBef>
            </a:pPr>
            <a:endParaRPr lang="en-US" altLang="pl-PL" sz="1400" dirty="0">
              <a:solidFill>
                <a:srgbClr val="404040"/>
              </a:solidFill>
              <a:cs typeface="HelveticaNeueLT Pro 45 Lt"/>
            </a:endParaRPr>
          </a:p>
        </p:txBody>
      </p:sp>
      <p:cxnSp>
        <p:nvCxnSpPr>
          <p:cNvPr id="7" name="Łącznik prosty 6"/>
          <p:cNvCxnSpPr/>
          <p:nvPr/>
        </p:nvCxnSpPr>
        <p:spPr>
          <a:xfrm>
            <a:off x="0" y="1133484"/>
            <a:ext cx="5971822" cy="0"/>
          </a:xfrm>
          <a:prstGeom prst="line">
            <a:avLst/>
          </a:prstGeom>
          <a:ln>
            <a:solidFill>
              <a:srgbClr val="00AEE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419" y="-5450"/>
            <a:ext cx="1179957" cy="717229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44548" y="208584"/>
            <a:ext cx="8229600" cy="85725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l-PL" sz="2400" b="1" dirty="0"/>
              <a:t>Projekt pozakonkursowy pn. „Dostępność Plus dla zdrowia”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1800" dirty="0"/>
              <a:t>	</a:t>
            </a:r>
          </a:p>
          <a:p>
            <a:r>
              <a:rPr lang="pl-PL" dirty="0" smtClean="0"/>
              <a:t>Objęcie wsparciem </a:t>
            </a:r>
            <a:r>
              <a:rPr lang="pl-PL" b="1" dirty="0"/>
              <a:t>25 szpitali oraz 125 </a:t>
            </a:r>
            <a:r>
              <a:rPr lang="pl-PL" b="1" dirty="0" smtClean="0"/>
              <a:t>POZ </a:t>
            </a:r>
            <a:r>
              <a:rPr lang="pl-PL" dirty="0" smtClean="0"/>
              <a:t>(docelowo 50 szpitali i 250 POZ) celem dostosowania do </a:t>
            </a:r>
            <a:r>
              <a:rPr lang="pl-PL" dirty="0"/>
              <a:t>potrzeb osób z </a:t>
            </a:r>
            <a:r>
              <a:rPr lang="pl-PL" dirty="0" smtClean="0"/>
              <a:t>niepełnosprawnościami</a:t>
            </a:r>
            <a:endParaRPr lang="pl-PL" dirty="0"/>
          </a:p>
          <a:p>
            <a:r>
              <a:rPr lang="pl-PL" dirty="0" smtClean="0"/>
              <a:t>Przygotowanie </a:t>
            </a:r>
            <a:r>
              <a:rPr lang="pl-PL" b="1" dirty="0" smtClean="0"/>
              <a:t>standardów </a:t>
            </a:r>
            <a:r>
              <a:rPr lang="pl-PL" b="1" dirty="0"/>
              <a:t>dostępności</a:t>
            </a:r>
            <a:r>
              <a:rPr lang="pl-PL" dirty="0"/>
              <a:t> dla szpitala i </a:t>
            </a:r>
            <a:r>
              <a:rPr lang="pl-PL" dirty="0" smtClean="0"/>
              <a:t>POZ</a:t>
            </a:r>
          </a:p>
          <a:p>
            <a:r>
              <a:rPr lang="pl-PL" dirty="0" smtClean="0"/>
              <a:t>Dofinansowanie projektów w </a:t>
            </a:r>
            <a:r>
              <a:rPr lang="pl-PL" dirty="0"/>
              <a:t>ramach </a:t>
            </a:r>
            <a:r>
              <a:rPr lang="pl-PL" b="1" dirty="0"/>
              <a:t>4 komponentów </a:t>
            </a:r>
            <a:r>
              <a:rPr lang="pl-PL" b="1" dirty="0" smtClean="0"/>
              <a:t>dostępności</a:t>
            </a:r>
            <a:r>
              <a:rPr lang="pl-PL" dirty="0" smtClean="0"/>
              <a:t>– </a:t>
            </a:r>
            <a:r>
              <a:rPr lang="pl-PL" dirty="0"/>
              <a:t>architektonicznego, cyfrowego, komunikacyjnego i </a:t>
            </a:r>
            <a:r>
              <a:rPr lang="pl-PL" dirty="0" smtClean="0"/>
              <a:t>organizacyjnego </a:t>
            </a:r>
          </a:p>
          <a:p>
            <a:r>
              <a:rPr lang="pl-PL" b="1" dirty="0" smtClean="0"/>
              <a:t>Wsparcie merytoryczne wnioskodawców </a:t>
            </a:r>
            <a:r>
              <a:rPr lang="pl-PL" dirty="0" smtClean="0"/>
              <a:t>przez doradcę - audytora</a:t>
            </a:r>
            <a:endParaRPr lang="pl-PL" dirty="0"/>
          </a:p>
          <a:p>
            <a:r>
              <a:rPr lang="pl-PL" b="1" dirty="0" smtClean="0"/>
              <a:t>Szkolenia</a:t>
            </a:r>
            <a:r>
              <a:rPr lang="pl-PL" dirty="0" smtClean="0"/>
              <a:t> z 4 obszarów dostępności dla pracowników szpitali i POZ</a:t>
            </a:r>
          </a:p>
          <a:p>
            <a:r>
              <a:rPr lang="pl-PL" b="1" dirty="0" smtClean="0"/>
              <a:t>Opracowanie rekomendacji</a:t>
            </a:r>
            <a:r>
              <a:rPr lang="pl-PL" dirty="0" smtClean="0"/>
              <a:t> związanych </a:t>
            </a:r>
            <a:r>
              <a:rPr lang="pl-PL" dirty="0"/>
              <a:t>z kontraktowaniem świadczeń przez NFZ, które spowodują położenie większego nacisku na aspekty dostępności w przedmiotowym </a:t>
            </a:r>
            <a:r>
              <a:rPr lang="pl-PL" dirty="0" smtClean="0"/>
              <a:t>procesie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Okres </a:t>
            </a:r>
            <a:r>
              <a:rPr lang="pl-PL" b="1" dirty="0"/>
              <a:t>realizacji projektu </a:t>
            </a:r>
            <a:r>
              <a:rPr lang="pl-PL" dirty="0"/>
              <a:t>– </a:t>
            </a:r>
            <a:r>
              <a:rPr lang="pl-PL" dirty="0" smtClean="0"/>
              <a:t>01.01.2019-30.06.2023 r.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 smtClean="0"/>
              <a:t>Wartość projektu:</a:t>
            </a:r>
            <a:r>
              <a:rPr lang="pl-PL" dirty="0" smtClean="0"/>
              <a:t> 150 mln zł (docelowo 300 mln zł)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300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743531"/>
            <a:ext cx="9144000" cy="466536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765" y="2380876"/>
            <a:ext cx="7872031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638" algn="just">
              <a:lnSpc>
                <a:spcPct val="130000"/>
              </a:lnSpc>
              <a:spcBef>
                <a:spcPct val="0"/>
              </a:spcBef>
            </a:pPr>
            <a:endParaRPr lang="en-US" altLang="pl-PL" sz="1400" dirty="0">
              <a:solidFill>
                <a:srgbClr val="404040"/>
              </a:solidFill>
              <a:cs typeface="HelveticaNeueLT Pro 45 Lt"/>
            </a:endParaRPr>
          </a:p>
          <a:p>
            <a:pPr indent="-274638" algn="just">
              <a:lnSpc>
                <a:spcPct val="130000"/>
              </a:lnSpc>
              <a:spcBef>
                <a:spcPct val="0"/>
              </a:spcBef>
            </a:pPr>
            <a:endParaRPr lang="en-US" altLang="pl-PL" sz="1400" dirty="0">
              <a:solidFill>
                <a:srgbClr val="404040"/>
              </a:solidFill>
              <a:cs typeface="HelveticaNeueLT Pro 45 Lt"/>
            </a:endParaRPr>
          </a:p>
        </p:txBody>
      </p:sp>
      <p:cxnSp>
        <p:nvCxnSpPr>
          <p:cNvPr id="7" name="Łącznik prosty 6"/>
          <p:cNvCxnSpPr/>
          <p:nvPr/>
        </p:nvCxnSpPr>
        <p:spPr>
          <a:xfrm>
            <a:off x="0" y="1133484"/>
            <a:ext cx="5971822" cy="0"/>
          </a:xfrm>
          <a:prstGeom prst="line">
            <a:avLst/>
          </a:prstGeom>
          <a:ln>
            <a:solidFill>
              <a:srgbClr val="00AEE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419" y="-5450"/>
            <a:ext cx="1179957" cy="717229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44548" y="208584"/>
            <a:ext cx="8229600" cy="85725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l-PL" sz="2400" b="1" dirty="0"/>
              <a:t>Projekt pozakonkursowy pn. „Dostępność Plus dla zdrowia”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800" dirty="0"/>
              <a:t>	</a:t>
            </a:r>
            <a:endParaRPr lang="pl-PL" sz="1800" dirty="0" smtClean="0"/>
          </a:p>
          <a:p>
            <a:pPr marL="0" indent="0" algn="ctr">
              <a:buNone/>
            </a:pPr>
            <a:r>
              <a:rPr lang="pl-PL" sz="1800" b="1" dirty="0" smtClean="0"/>
              <a:t>Obszar współpracy z NGO - </a:t>
            </a:r>
            <a:r>
              <a:rPr lang="pl-PL" sz="1800" b="1" dirty="0"/>
              <a:t>Konieczność pozyskania ekspertów </a:t>
            </a:r>
            <a:endParaRPr lang="pl-PL" sz="1800" b="1" dirty="0" smtClean="0"/>
          </a:p>
          <a:p>
            <a:pPr marL="0" indent="0" algn="ctr">
              <a:buNone/>
            </a:pPr>
            <a:endParaRPr lang="pl-PL" sz="1800" b="1" dirty="0" smtClean="0"/>
          </a:p>
          <a:p>
            <a:r>
              <a:rPr lang="pl-PL" sz="1800" dirty="0" smtClean="0"/>
              <a:t>Komitet Dostępności Plus:</a:t>
            </a:r>
          </a:p>
          <a:p>
            <a:pPr marL="538163" indent="-268288">
              <a:buFont typeface="Wingdings" panose="05000000000000000000" pitchFamily="2" charset="2"/>
              <a:buChar char="ü"/>
            </a:pPr>
            <a:r>
              <a:rPr lang="pl-PL" sz="1800" dirty="0" smtClean="0"/>
              <a:t>Członkostwo i aktywny udział w posiedzeniach</a:t>
            </a:r>
          </a:p>
          <a:p>
            <a:pPr marL="538163" indent="-268288">
              <a:buFont typeface="Wingdings" panose="05000000000000000000" pitchFamily="2" charset="2"/>
              <a:buChar char="ü"/>
            </a:pPr>
            <a:r>
              <a:rPr lang="pl-PL" sz="1800" dirty="0" smtClean="0"/>
              <a:t>Przygotowanie standardów dostępności dla szpitala i POZ związanych z 4 komponentami dostępności</a:t>
            </a:r>
          </a:p>
          <a:p>
            <a:pPr marL="538163" indent="-268288">
              <a:buFont typeface="Wingdings" panose="05000000000000000000" pitchFamily="2" charset="2"/>
              <a:buChar char="ü"/>
            </a:pPr>
            <a:r>
              <a:rPr lang="pl-PL" sz="1800" dirty="0" smtClean="0"/>
              <a:t>Ocena projektów </a:t>
            </a:r>
          </a:p>
          <a:p>
            <a:pPr marL="538163" indent="-268288">
              <a:buFont typeface="Wingdings" panose="05000000000000000000" pitchFamily="2" charset="2"/>
              <a:buChar char="ü"/>
            </a:pPr>
            <a:r>
              <a:rPr lang="pl-PL" sz="1800" dirty="0" smtClean="0"/>
              <a:t>Weryfikacja zmian w projektach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2400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026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6025</TotalTime>
  <Words>315</Words>
  <Application>Microsoft Office PowerPoint</Application>
  <PresentationFormat>Pokaz na ekranie (16:9)</PresentationFormat>
  <Paragraphs>98</Paragraphs>
  <Slides>11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8" baseType="lpstr">
      <vt:lpstr>Abel</vt:lpstr>
      <vt:lpstr>Arial</vt:lpstr>
      <vt:lpstr>Calibri</vt:lpstr>
      <vt:lpstr>Freestyle Script</vt:lpstr>
      <vt:lpstr>HelveticaNeueLT Pro 45 Lt</vt:lpstr>
      <vt:lpstr>Wingdings</vt:lpstr>
      <vt:lpstr>Office Theme</vt:lpstr>
      <vt:lpstr>Prezentacja programu PowerPoint</vt:lpstr>
      <vt:lpstr>Plan prezentacji</vt:lpstr>
      <vt:lpstr>Program Dostępność Plus – ogólne informacje i cele</vt:lpstr>
      <vt:lpstr>Program Dostępność Plus – ogólne informacje i cele</vt:lpstr>
      <vt:lpstr>Program Dostępność Plus – ogólne informacje i cele</vt:lpstr>
      <vt:lpstr>Program Dostępność Plus – ogólne informacje i cele</vt:lpstr>
      <vt:lpstr>Działania Ministerstwa Zdrowia w obszarze D+</vt:lpstr>
      <vt:lpstr>Projekt pozakonkursowy pn. „Dostępność Plus dla zdrowia”</vt:lpstr>
      <vt:lpstr>Projekt pozakonkursowy pn. „Dostępność Plus dla zdrowia”</vt:lpstr>
      <vt:lpstr>Kontakt </vt:lpstr>
      <vt:lpstr>Prezentacja programu PowerPoint</vt:lpstr>
    </vt:vector>
  </TitlesOfParts>
  <Company>Jaroslaw Adamczyk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Jaroslaw Adamczyk</dc:creator>
  <cp:lastModifiedBy>Kuczyński Grzegorz</cp:lastModifiedBy>
  <cp:revision>886</cp:revision>
  <cp:lastPrinted>2018-06-11T06:46:32Z</cp:lastPrinted>
  <dcterms:created xsi:type="dcterms:W3CDTF">2015-10-13T09:44:16Z</dcterms:created>
  <dcterms:modified xsi:type="dcterms:W3CDTF">2018-11-26T11:01:58Z</dcterms:modified>
</cp:coreProperties>
</file>